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4" r:id="rId1"/>
  </p:sldMasterIdLst>
  <p:sldIdLst>
    <p:sldId id="256" r:id="rId2"/>
    <p:sldId id="263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79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1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3314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14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32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86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41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2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5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8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9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0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73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6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7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9C3A791-8268-486A-5213-00D92C1C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PROJECT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9603A-8566-6885-08D4-0C47984A5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IN" sz="2800" b="1" u="sng" dirty="0"/>
          </a:p>
          <a:p>
            <a:pPr algn="ctr"/>
            <a:r>
              <a:rPr lang="en-IN" sz="2800" b="1" u="sng" dirty="0"/>
              <a:t>CUSTOMER CHURN ANALYSIS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D30A5DF-B860-9364-A4B0-CF3097BA43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631" y="104378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90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18BE-54F2-24E9-4260-39FBF70F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855306"/>
          </a:xfrm>
        </p:spPr>
        <p:txBody>
          <a:bodyPr>
            <a:norm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Gender, Tenure and Monthly Charges</a:t>
            </a:r>
            <a:endParaRPr lang="en-IN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AAD889-B0AC-F544-6134-D3B2129FC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05516"/>
            <a:ext cx="6510337" cy="2753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2D21D-EBDB-F090-75E7-58E8C033F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379307"/>
            <a:ext cx="4114800" cy="3839378"/>
          </a:xfrm>
        </p:spPr>
        <p:txBody>
          <a:bodyPr>
            <a:normAutofit fontScale="77500" lnSpcReduction="20000"/>
          </a:bodyPr>
          <a:lstStyle/>
          <a:p>
            <a:r>
              <a:rPr lang="en-US" b="1" u="sng" dirty="0"/>
              <a:t>Visual Placeholder:</a:t>
            </a:r>
          </a:p>
          <a:p>
            <a:r>
              <a:rPr lang="en-US" dirty="0"/>
              <a:t>Scatter Chart with various tenure ranges or tenure months and monthly charges segmented among gender.</a:t>
            </a:r>
          </a:p>
          <a:p>
            <a:r>
              <a:rPr lang="en-US" b="1" u="sng" dirty="0"/>
              <a:t>Interpretation</a:t>
            </a:r>
            <a:r>
              <a:rPr lang="en-US" b="1" dirty="0"/>
              <a:t>: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900" dirty="0"/>
              <a:t>No strong correlation between tenure and monthly charges is observed for either gender.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900" dirty="0"/>
              <a:t>Both male and female customers show a wide spread of monthly charges across all tenure segments.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900" dirty="0"/>
              <a:t>Some high-paying customers exist in early tenure segments, suggesting that higher charges may or may not prevent early churn.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900" dirty="0"/>
              <a:t>The distribution is similar for both genders, with no significant difference in average charges or tenure patterns between males and females.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175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3FF034F-16AF-4EA8-5455-DBBBE345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66532"/>
            <a:ext cx="8610600" cy="737118"/>
          </a:xfrm>
        </p:spPr>
        <p:txBody>
          <a:bodyPr>
            <a:normAutofit/>
          </a:bodyPr>
          <a:lstStyle/>
          <a:p>
            <a:r>
              <a:rPr lang="en-IN" b="1" u="sng" dirty="0"/>
              <a:t>key customer metrics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1956ECE4-67C8-B7FB-82DE-A2F416CB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394" y="1884784"/>
            <a:ext cx="10602806" cy="4683967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Total Customers: Shows the overall number of customers, dynamically updating when filters for gender or contract type are applied.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Churned Customers: Displays the count of customers who have churned, reflecting the selected segment.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Global Churn Rate: Updates according to the selected gender or contract type, showing which segments are more prone to churn. For example: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Month-to-month contracts typically show higher churn rates.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Churn for male vs female is similar, with slight variations depending on contract type.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Avg. Monthly Charges: Varies across filtered segments; some contract types (like two-year contracts) may show higher average charges.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Avg. Tenure: Helps identify which segments are more loyal; longer-term contracts usually have higher average tenure.</a:t>
            </a:r>
          </a:p>
          <a:p>
            <a:endParaRPr lang="en-IN" dirty="0"/>
          </a:p>
        </p:txBody>
      </p:sp>
      <p:pic>
        <p:nvPicPr>
          <p:cNvPr id="26" name="Content Placeholder 22">
            <a:extLst>
              <a:ext uri="{FF2B5EF4-FFF2-40B4-BE49-F238E27FC236}">
                <a16:creationId xmlns:a16="http://schemas.microsoft.com/office/drawing/2014/main" id="{D3EB67ED-CC3D-E0F1-5030-07D98E97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138336"/>
            <a:ext cx="10602805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5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A96D5F-AFAB-C7D2-06D7-846C5787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96956"/>
            <a:ext cx="4114800" cy="522514"/>
          </a:xfrm>
        </p:spPr>
        <p:txBody>
          <a:bodyPr>
            <a:normAutofit/>
          </a:bodyPr>
          <a:lstStyle/>
          <a:p>
            <a:r>
              <a:rPr lang="en-IN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Subscription Analysis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0ABCEFB-EE16-C3ED-3D76-644A9CFB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231641"/>
            <a:ext cx="6510337" cy="44507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E8E251-821B-ED3F-67DF-245079FC1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903445"/>
            <a:ext cx="4114800" cy="4315239"/>
          </a:xfrm>
        </p:spPr>
        <p:txBody>
          <a:bodyPr/>
          <a:lstStyle/>
          <a:p>
            <a:r>
              <a:rPr lang="en-US" b="1" u="sng" dirty="0"/>
              <a:t>Visual Placeholder:</a:t>
            </a:r>
          </a:p>
          <a:p>
            <a:r>
              <a:rPr lang="en-US" dirty="0"/>
              <a:t> Donut Chart showing Phone service distribution with subscription level.</a:t>
            </a:r>
          </a:p>
          <a:p>
            <a:endParaRPr lang="en-US" dirty="0"/>
          </a:p>
          <a:p>
            <a:r>
              <a:rPr lang="en-US" b="1" u="sng" dirty="0"/>
              <a:t>Interpretation: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This segmentation helps us compare churn behavior and revenue between customers with and without phone service.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Most customers have an active phone service subscription, while a smaller segment does not, allowing us to analyze churn and revenue differences between these groups.</a:t>
            </a:r>
          </a:p>
          <a:p>
            <a:pPr algn="just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299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4A79-E234-18D4-BE24-F56E6E2A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659363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Customer Churn Rate Across Internet Services</a:t>
            </a:r>
            <a:endParaRPr lang="en-IN" sz="20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AB35D7-5DEE-9F5B-1134-0C7E5B1EA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4000"/>
            <a:ext cx="6510337" cy="4484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1B0FF-3A67-FE18-6C41-FAD1874AE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67339"/>
            <a:ext cx="4114800" cy="3951345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/>
              <a:t>Visual Placeholder:</a:t>
            </a:r>
          </a:p>
          <a:p>
            <a:r>
              <a:rPr lang="en-US" dirty="0"/>
              <a:t> Stacked Column Chart showing churn rate by internet service.</a:t>
            </a:r>
          </a:p>
          <a:p>
            <a:endParaRPr lang="en-US" b="1" dirty="0"/>
          </a:p>
          <a:p>
            <a:r>
              <a:rPr lang="en-US" b="1" u="sng" dirty="0"/>
              <a:t>Interpretation</a:t>
            </a:r>
            <a:r>
              <a:rPr lang="en-US" b="1" dirty="0"/>
              <a:t>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Fiber Optic customers have the highest churn rate, indicating they are more likely to leave compared to other internet service types.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DSL customers show a moderate churn rate, lower than Fiber Optic but higher than those without internet.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Customers with No Internet service have the lowest churn rate, suggesting they are more stable in terms of retention.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210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77DF-D25D-D63F-44FD-9A8B69C05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771331"/>
          </a:xfrm>
        </p:spPr>
        <p:txBody>
          <a:bodyPr>
            <a:norm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Add-on Services Used by Churned Customers</a:t>
            </a:r>
            <a:endParaRPr lang="en-IN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C48410-986B-779D-0285-6382A2E1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28800"/>
            <a:ext cx="6510337" cy="405881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E1B55-B383-2350-BC2D-A4EE6D3F7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491273"/>
            <a:ext cx="4114800" cy="3727411"/>
          </a:xfrm>
        </p:spPr>
        <p:txBody>
          <a:bodyPr>
            <a:normAutofit/>
          </a:bodyPr>
          <a:lstStyle/>
          <a:p>
            <a:r>
              <a:rPr lang="en-US" b="1" u="sng" dirty="0"/>
              <a:t>Visual Placeholder:</a:t>
            </a:r>
          </a:p>
          <a:p>
            <a:r>
              <a:rPr lang="en-US" dirty="0"/>
              <a:t>Clustered column Chart showing churned customers add on services.</a:t>
            </a:r>
            <a:endParaRPr lang="en-US" b="1" dirty="0"/>
          </a:p>
          <a:p>
            <a:r>
              <a:rPr lang="en-US" b="1" u="sng" dirty="0"/>
              <a:t>Interpretation: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/>
              <a:t>Churned customers are more likely to have fewer add-on services.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/>
              <a:t>Among the add-ons, services like Streaming TV and Streaming Movies appear more common among churned customers, while Tech Support and Online Security are less common, suggesting these may help retain customers.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9842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E205-D3B3-FC8E-3EDA-466569E87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715347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Service Count vs Churn: Customer Breakdown</a:t>
            </a:r>
            <a:endParaRPr lang="en-IN" sz="20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14068D-E8F0-26A6-AC4F-5A1B6E41A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4000"/>
            <a:ext cx="6510337" cy="46946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217F7-CAAA-8A18-44CD-CA9E91F39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341985"/>
            <a:ext cx="4114800" cy="3876700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Visual Placeholder:</a:t>
            </a:r>
          </a:p>
          <a:p>
            <a:r>
              <a:rPr lang="en-US" dirty="0"/>
              <a:t>100% stacked column Chart showing churned customers based on services.</a:t>
            </a:r>
            <a:endParaRPr lang="en-US" b="1" dirty="0"/>
          </a:p>
          <a:p>
            <a:r>
              <a:rPr lang="en-US" b="1" u="sng" dirty="0"/>
              <a:t>Interpretation</a:t>
            </a:r>
            <a:r>
              <a:rPr lang="en-US" b="1" dirty="0"/>
              <a:t>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Customers with fewer subscribed services tend to have a higher likelihood of churn.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Conversely, customers with multiple services bundled together show a lower churn rate, indicating that having more subscriptions increases customer stickiness.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This pattern is consistent across both core services (Phone, Internet) and add-on services (Streaming, Tech Support, etc.).</a:t>
            </a:r>
          </a:p>
        </p:txBody>
      </p:sp>
    </p:spTree>
    <p:extLst>
      <p:ext uri="{BB962C8B-B14F-4D97-AF65-F5344CB8AC3E}">
        <p14:creationId xmlns:p14="http://schemas.microsoft.com/office/powerpoint/2010/main" val="231789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8D84-0346-85A8-5271-A72DD719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622041"/>
          </a:xfrm>
        </p:spPr>
        <p:txBody>
          <a:bodyPr>
            <a:normAutofit fontScale="90000"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Churn Rate -Top 15 Service Combination.</a:t>
            </a: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116965-BB2D-B338-537D-119564DFF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4000"/>
            <a:ext cx="6510337" cy="3934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95EE7-6C7F-180A-B0F3-7328E2F9B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46041"/>
            <a:ext cx="4114800" cy="4072643"/>
          </a:xfrm>
        </p:spPr>
        <p:txBody>
          <a:bodyPr>
            <a:normAutofit/>
          </a:bodyPr>
          <a:lstStyle/>
          <a:p>
            <a:r>
              <a:rPr lang="en-US" b="1" u="sng" dirty="0"/>
              <a:t>Visual Placeholder:</a:t>
            </a:r>
          </a:p>
          <a:p>
            <a:r>
              <a:rPr lang="en-US" dirty="0"/>
              <a:t>Clustered bar Chart showing churned customers Associated with multiple services.</a:t>
            </a:r>
            <a:endParaRPr lang="en-US" b="1" dirty="0"/>
          </a:p>
          <a:p>
            <a:r>
              <a:rPr lang="en-US" b="1" u="sng" dirty="0"/>
              <a:t>Interpretation: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/>
              <a:t>Customers with multiple services bundled together (e.g., Phone + Internet + Add-Ons) tend to have lower churn rates, indicating that service combinations increase loyalty.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/>
              <a:t>Customers with only basic services, particularly Fiber Internet without add-ons, are most likely to churn, while bundled service combinations are linked to lower churn.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45620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754-1597-FCCC-3FAF-E8A1F98D8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52940"/>
            <a:ext cx="4114800" cy="73711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Service-Customers &amp; churn</a:t>
            </a: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96F2DC-D1BA-0233-0565-5D6A720EE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436915"/>
            <a:ext cx="6510337" cy="45253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80C7B-376C-4364-402F-472148873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090058"/>
            <a:ext cx="4114800" cy="4128627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Visual Placeholder</a:t>
            </a:r>
            <a:r>
              <a:rPr lang="en-US" b="1" dirty="0"/>
              <a:t>:</a:t>
            </a:r>
          </a:p>
          <a:p>
            <a:r>
              <a:rPr lang="en-US" dirty="0"/>
              <a:t>Line &amp; clustered column chart used for presenting the internet services by customers and their churn rate.</a:t>
            </a:r>
          </a:p>
          <a:p>
            <a:r>
              <a:rPr lang="en-US" b="1" u="sng" dirty="0"/>
              <a:t>Interpretation</a:t>
            </a:r>
            <a:r>
              <a:rPr lang="en-US" b="1" dirty="0"/>
              <a:t>:</a:t>
            </a:r>
          </a:p>
          <a:p>
            <a:r>
              <a:rPr lang="en-US" b="1" u="sng" dirty="0"/>
              <a:t>Number of Customers by Internet Service: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Fiber Optic: Largest segment of internet users.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DSL: Smaller segment compared to Fiber.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No Internet: Smallest segment.</a:t>
            </a:r>
          </a:p>
          <a:p>
            <a:r>
              <a:rPr lang="en-US" b="1" u="sng" dirty="0"/>
              <a:t>Churn Rate by Internet Service (Simple Churn Rate):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Fiber Optic: Highest churn rate among all segments.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DSL: Moderate churn rate.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No Internet: Lowest churn rate.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9808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F4CF-17FE-707D-799D-7E61155B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612710"/>
          </a:xfrm>
        </p:spPr>
        <p:txBody>
          <a:bodyPr>
            <a:normAutofit/>
          </a:bodyPr>
          <a:lstStyle/>
          <a:p>
            <a:r>
              <a:rPr lang="en-US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 of Contract Duration on Churn and Customer Base</a:t>
            </a:r>
            <a:endParaRPr lang="en-IN"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45747E-3877-CBD6-7281-D42E412A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703006"/>
            <a:ext cx="6510337" cy="4408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76C6D-5823-A87F-C788-D099D204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11355"/>
            <a:ext cx="4114800" cy="4007329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Visual Placeholder: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entury Gothic" panose="020B0502020202020204"/>
              </a:rPr>
              <a:t>Clustered column chart for churn rate associated with contract type.</a:t>
            </a:r>
            <a:endParaRPr kumimoji="0" lang="en-US" sz="1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Interpretation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sz="1500" dirty="0">
                <a:solidFill>
                  <a:prstClr val="black"/>
                </a:solidFill>
              </a:rPr>
              <a:t>Month-to-Month contracts show the highest churn rate — these customers are much more likely to leave since they aren’t tied to a long-term agreement.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sz="1500" dirty="0">
                <a:solidFill>
                  <a:prstClr val="black"/>
                </a:solidFill>
              </a:rPr>
              <a:t>One-Year contracts have a moderate churn rate, lower than month-to-month but still notable.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sz="1500" dirty="0">
                <a:solidFill>
                  <a:prstClr val="black"/>
                </a:solidFill>
              </a:rPr>
              <a:t>Two-Year contracts show the lowest churn rate, indicating that long-term commitments lead to greater customer loyalty and stability.</a:t>
            </a:r>
            <a:endParaRPr kumimoji="0" lang="en-US" sz="1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6841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82EB-C6B8-9444-A8A1-29321D3A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1"/>
            <a:ext cx="4114800" cy="734008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Payment Method-wise Analysis of Total Customers and Churn Rate</a:t>
            </a:r>
            <a:endParaRPr lang="en-IN" sz="16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53B7B0-A8D3-27FF-A107-209F98C2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4000"/>
            <a:ext cx="6510337" cy="4559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4078-CF65-387E-AF85-A2BF52B2D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58009"/>
            <a:ext cx="4114800" cy="3960675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Visual Placeholder: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Line and clustered column chart for representing the churn rate by payment method.</a:t>
            </a:r>
          </a:p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Interpretation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Electronic Check customers have the highest churn rate, indicating they are more likely to leave compared to users of other payment methods.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Credit Card (automatic) and Bank Transfer (automatic) customers show lower churn rates, suggesting that automatic payments improve retention.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Mailed Check users have a moderate churn rate, positioned between electronic check and auto-payment customers.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949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C95F-E9FC-A2FA-D1B8-4C5B52E9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42F68-D7FD-E57D-4537-B7090E8F8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1438"/>
            <a:ext cx="10820400" cy="428724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This Power BI project focuses on analyzing customer churn — that is, understanding which customers are leaving a telecom company and why.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main goal is to identify key factors that drive churn, analyze customer behaviors, and find actionable insights that can help reduce churn and increase customer retention.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Business Goal:</a:t>
            </a:r>
          </a:p>
          <a:p>
            <a:pPr marL="0" indent="0" algn="just">
              <a:buNone/>
            </a:pPr>
            <a:r>
              <a:rPr lang="en-US" dirty="0"/>
              <a:t>     “To help the company understand customer behavior better and design </a:t>
            </a:r>
          </a:p>
          <a:p>
            <a:pPr marL="0" indent="0" algn="just">
              <a:buNone/>
            </a:pPr>
            <a:r>
              <a:rPr lang="en-US" dirty="0"/>
              <a:t>      effective retention strategies to reduce churn and improve long term- </a:t>
            </a:r>
          </a:p>
          <a:p>
            <a:pPr marL="0" indent="0" algn="just">
              <a:buNone/>
            </a:pPr>
            <a:r>
              <a:rPr lang="en-US" dirty="0"/>
              <a:t>      profitability.”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5103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B4AD-B53F-305C-9C63-31C56715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668694"/>
          </a:xfrm>
        </p:spPr>
        <p:txBody>
          <a:bodyPr>
            <a:normAutofit/>
          </a:bodyPr>
          <a:lstStyle/>
          <a:p>
            <a:r>
              <a:rPr lang="en-IN" sz="2000" b="1" u="sng" dirty="0"/>
              <a:t>Contract Type-wise Average Total Charge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82E74E-2C08-454F-0325-CA740F843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744824"/>
            <a:ext cx="6510337" cy="4189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80826-712F-324B-AF58-08EA36C8B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58008"/>
            <a:ext cx="4114800" cy="3960677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Visual Placeholder: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Clustered column chart Average total charges associated with contract type.</a:t>
            </a:r>
          </a:p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Interpretation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Two-Year contract customers have the highest average total charges, which makes sense because they’ve stayed longer and paid over more months.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One-Year contract customers show moderate total charges, reflecting their medium-term engagement.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Month-to-Month customers have the lowest average total charges, since they tend to churn early and contribute less revenue overall.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50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E5474-D530-2823-C1EE-BB0FD580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547396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Average Monthly Charges and Churn Analysis by Payment Method</a:t>
            </a:r>
            <a:endParaRPr lang="en-IN" sz="16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B95A23-A3C5-DF4A-9B07-99229E0AB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4000"/>
            <a:ext cx="6510337" cy="4512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008CF-D966-C104-124C-B24E8BB90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36711"/>
            <a:ext cx="4114800" cy="4081974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Visual Placeholder: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100% stacked bar chart monthly charges associated with payment method.</a:t>
            </a:r>
          </a:p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Interpretation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Electronic Check users often show slightly higher average monthly charges, possibly due to choosing flexible, no-contract plans that cost more per month.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Automatic payment users (Credit Card and Bank Transfer) tend to have moderate or slightly lower monthly charges, suggesting they are on longer-term plans with discounted rates.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Mailed Check users generally fall in the mid-range of monthly charges.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946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8BC2-F8C1-0BE3-2CA2-DE189B24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743339"/>
          </a:xfrm>
        </p:spPr>
        <p:txBody>
          <a:bodyPr>
            <a:normAutofit/>
          </a:bodyPr>
          <a:lstStyle/>
          <a:p>
            <a:r>
              <a:rPr lang="en-US" sz="1800" b="1" u="sng" dirty="0"/>
              <a:t>Churn Rate and Customer Distribution by Paperless Billing</a:t>
            </a:r>
            <a:endParaRPr lang="en-IN" sz="18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B813AB-7986-C5C0-AFA8-F5D227274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614196"/>
            <a:ext cx="6510337" cy="4385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75EB7-F5C3-B7AF-FF9F-552A9F970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379307"/>
            <a:ext cx="4114800" cy="3839378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Visual Placeholder: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100% stacked bar chart for representing relationship between paperless billing regarding churn</a:t>
            </a:r>
          </a:p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Interpretation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Customers with Paperless Billing enabled show a higher churn rate compared to those who receive paper bills.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This suggests that paperless billing customers — often associated with month-to-month or online-based payment setups — may be less committed or more price-sensitive.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Customers with non-paperless billing (paper bills) tend to stay longer, possibly due to traditional, long-term contracts.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6231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4468-9D8E-B1CA-D6BE-0E470C3D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612710"/>
          </a:xfrm>
        </p:spPr>
        <p:txBody>
          <a:bodyPr>
            <a:normAutofit/>
          </a:bodyPr>
          <a:lstStyle/>
          <a:p>
            <a:r>
              <a:rPr lang="en-US" sz="1800" b="1" u="sng" dirty="0"/>
              <a:t>Impact of Contract Duration on Customer Tenure</a:t>
            </a:r>
            <a:endParaRPr lang="en-IN" sz="18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6FE4A0-BC72-95AA-F01E-93EAD74AE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772815"/>
            <a:ext cx="6510337" cy="4445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45440-7B20-5AC6-20EC-912F869E4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36711"/>
            <a:ext cx="4114800" cy="4081974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Visual Placeholder: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Clustered column chart for representing contract period with average tenure using different slicers.</a:t>
            </a:r>
          </a:p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Interpretation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Month-to-Month contract customers mostly fall in the lower tenure range — they tend to leave early, with many having less than a year of service.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One-Year contract customers show a more balanced tenure distribution, with many staying between 12–24 months.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Two-Year contract customers have the highest tenures overall, with most staying well beyond 24 months, indicating stronger loyalty and satisfaction.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098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F5AE-5049-1C2D-8F63-73DD7D38E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715347"/>
          </a:xfrm>
        </p:spPr>
        <p:txBody>
          <a:bodyPr>
            <a:normAutofit/>
          </a:bodyPr>
          <a:lstStyle/>
          <a:p>
            <a:r>
              <a:rPr lang="en-I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Factors Influencing Customer Churn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F4566E-5C84-169E-063E-1D2952A1F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47462"/>
            <a:ext cx="6510337" cy="437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7916F-47FC-6E7C-3857-A2EE4BF6F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39347"/>
            <a:ext cx="4114800" cy="3979338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Visual Placeholder: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Key influencers was used based on key drivers of churn </a:t>
            </a:r>
          </a:p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Interpretation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prstClr val="black"/>
                </a:solidFill>
              </a:rPr>
              <a:t>Contract Type – Customers on month-to-month contracts have the highest churn risk.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prstClr val="black"/>
                </a:solidFill>
              </a:rPr>
              <a:t>Tenure – Customers with shorter tenure are significantly more likely to churn.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prstClr val="black"/>
                </a:solidFill>
              </a:rPr>
              <a:t>Monthly Charges – Higher monthly charges are linked to higher churn, especially among cost-sensitive segments.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prstClr val="black"/>
                </a:solidFill>
              </a:rPr>
              <a:t>Internet Service Type – Fiber optic users show higher churn than DSL or non-internet customers.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prstClr val="black"/>
                </a:solidFill>
              </a:rPr>
              <a:t>Payment Method – Electronic check users have higher churn, possibly due to lower commitment or flexibility of cancellation.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731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F8DC-22C7-6BCE-FE88-306CA72D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668694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High-Risk Customer Segments for Churn</a:t>
            </a:r>
            <a:endParaRPr lang="en-IN" sz="16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1D3E64-964C-D7CF-879B-0E31066FF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677981"/>
            <a:ext cx="6510337" cy="4340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64D1D-19F8-98FE-38FB-5711AE9C6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86001"/>
            <a:ext cx="4114800" cy="3932684"/>
          </a:xfrm>
        </p:spPr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Visual Placeholder: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Clustered bar chart was used based on key segment drivers of churn prediction.</a:t>
            </a:r>
          </a:p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Interpretation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Month-to-Month contract customers – show the highest predicted churn probability, as they can leave at any time.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High Monthly Charge customers – those paying above-average charges are more prone to churn, often due to price dissatisfaction.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Short Tenure customers – new customers (especially 0–12 months) churn more frequently.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Fiber Optic users – show a higher churn likelihood compared to DSL or non-internet customers.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Electronic Check payers – churn rate is notably higher among this payment group.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Senior Citizens – slightly higher churn risk than younger customers.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086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2A53-AA5B-17DF-FE62-921D5CDA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734008"/>
          </a:xfrm>
        </p:spPr>
        <p:txBody>
          <a:bodyPr>
            <a:normAutofit/>
          </a:bodyPr>
          <a:lstStyle/>
          <a:p>
            <a:r>
              <a:rPr lang="en-I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Churn Revenue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14F581-EB42-C9DE-4B8C-8F8CDB9E7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735494"/>
            <a:ext cx="6510337" cy="4483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646A9-2FE7-45C7-62C4-04F36D8E1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528597"/>
            <a:ext cx="4114800" cy="36900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Visual Placeholder: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Clustered column chart was used for revenue lost and retained.</a:t>
            </a:r>
          </a:p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Interpretation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A significant portion of revenue comes from retained customers, which is expected since most customers do not churn.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However, the revenue lost from churned customers is non-negligible, highlighting the need to focus on high-value customers at risk of churning.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8053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A122-4451-0109-FA7D-8C4F3E4C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668694"/>
          </a:xfrm>
        </p:spPr>
        <p:txBody>
          <a:bodyPr>
            <a:norm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of AI-Generated Churn Risk Scores</a:t>
            </a: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723C40-118C-5CBF-8BC8-BDF822BB4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3999"/>
            <a:ext cx="6510337" cy="4550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245C0-5CF4-AFB6-2B22-D1571821A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313993"/>
            <a:ext cx="4114800" cy="3904692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Visual Placeholder: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Clustered column chart was used for churn predictive analysis risk score for various </a:t>
            </a:r>
            <a:r>
              <a:rPr lang="en-IN" dirty="0"/>
              <a:t>customer</a:t>
            </a:r>
            <a:r>
              <a:rPr lang="en-US" dirty="0">
                <a:solidFill>
                  <a:prstClr val="black"/>
                </a:solidFill>
              </a:rPr>
              <a:t> id.</a:t>
            </a:r>
          </a:p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Interpretation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prstClr val="black"/>
                </a:solidFill>
              </a:rPr>
              <a:t>This visual shows the churn risk distribution across our customer base, as predicted by our AI-generated risk score.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prstClr val="black"/>
                </a:solidFill>
              </a:rPr>
              <a:t>We can see that most customers are at low churn risk, which is positive.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prstClr val="black"/>
                </a:solidFill>
              </a:rPr>
              <a:t>However, a notable portion falls under medium and high risk — these are the customers who need focused retention actions.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prstClr val="black"/>
                </a:solidFill>
              </a:rPr>
              <a:t>Targeting these high-risk segments can significantly reduce overall churn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0333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7A76-0A4D-E3AA-B9FA-4034A1DA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463420"/>
          </a:xfrm>
        </p:spPr>
        <p:txBody>
          <a:bodyPr>
            <a:normAutofit/>
          </a:bodyPr>
          <a:lstStyle/>
          <a:p>
            <a:r>
              <a:rPr lang="en-US" sz="1400" b="1" u="sng" dirty="0"/>
              <a:t>Churn concentration across segments</a:t>
            </a:r>
            <a:endParaRPr lang="en-IN" sz="14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D8A54-A1AB-3606-6022-88E27F7DF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4000"/>
            <a:ext cx="6510337" cy="45222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01948-E5CD-854A-EE18-0D7278627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08719"/>
            <a:ext cx="4114800" cy="4109966"/>
          </a:xfrm>
        </p:spPr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Visual Placeholder: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Tree map was used for churn concentration across segments.</a:t>
            </a:r>
          </a:p>
          <a:p>
            <a:pPr lvl="0">
              <a:defRPr/>
            </a:pPr>
            <a:r>
              <a:rPr lang="en-US" b="1" u="sng" dirty="0">
                <a:solidFill>
                  <a:prstClr val="black"/>
                </a:solidFill>
              </a:rPr>
              <a:t>Interpretation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algn="just"/>
            <a:r>
              <a:rPr lang="en-US" dirty="0"/>
              <a:t>1. Month-to-month contract customers show the highest churn concentration, indicating short-term contracts are more likely to leave.</a:t>
            </a:r>
          </a:p>
          <a:p>
            <a:pPr algn="just"/>
            <a:r>
              <a:rPr lang="en-US" dirty="0"/>
              <a:t>2. Short-tenure customers (tenure ≤ 12 months) contribute disproportionately to churn, highlighting early-stage retention risk.</a:t>
            </a:r>
          </a:p>
          <a:p>
            <a:pPr algn="just"/>
            <a:r>
              <a:rPr lang="en-US" dirty="0"/>
              <a:t>3. Service combinations like no internet service or multiple add-ons can show higher churn in the visualization, suggesting that certain product bundles are linked to churn.</a:t>
            </a:r>
          </a:p>
          <a:p>
            <a:pPr algn="just"/>
            <a:r>
              <a:rPr lang="en-US" dirty="0"/>
              <a:t>4. Payment methods also influence churn: e.g., customers using electronic checks often have higher churn rates than those on automatic payments.</a:t>
            </a:r>
          </a:p>
          <a:p>
            <a:pPr algn="just"/>
            <a:r>
              <a:rPr lang="en-US" dirty="0"/>
              <a:t>5. Segments with paperless billing may show slightly higher churn, but this effect is secondary compared to contract type and tenure.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0975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09A2-D23D-BA6B-0BC8-3805635B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Analysis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9AB3CAE-A53A-F4BF-82BC-130DC456A0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480463"/>
              </p:ext>
            </p:extLst>
          </p:nvPr>
        </p:nvGraphicFramePr>
        <p:xfrm>
          <a:off x="685800" y="2193924"/>
          <a:ext cx="108204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358894812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775401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3430059200"/>
                    </a:ext>
                  </a:extLst>
                </a:gridCol>
              </a:tblGrid>
              <a:tr h="25492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Observations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 </a:t>
                      </a:r>
                      <a:r>
                        <a:rPr lang="en-US" dirty="0" err="1"/>
                        <a:t>Takeway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1851"/>
                  </a:ext>
                </a:extLst>
              </a:tr>
              <a:tr h="446109">
                <a:tc>
                  <a:txBody>
                    <a:bodyPr/>
                    <a:lstStyle/>
                    <a:p>
                      <a:r>
                        <a:rPr lang="en-IN" dirty="0"/>
                        <a:t>Tenure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Short-tenure customers churn most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Focus on first-year experience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073135"/>
                  </a:ext>
                </a:extLst>
              </a:tr>
              <a:tr h="446109">
                <a:tc>
                  <a:txBody>
                    <a:bodyPr/>
                    <a:lstStyle/>
                    <a:p>
                      <a:r>
                        <a:rPr lang="en-IN" dirty="0"/>
                        <a:t>Contract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Month-to-month = highest churn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Promote annual/biannual contracts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841735"/>
                  </a:ext>
                </a:extLst>
              </a:tr>
              <a:tr h="446109">
                <a:tc>
                  <a:txBody>
                    <a:bodyPr/>
                    <a:lstStyle/>
                    <a:p>
                      <a:r>
                        <a:rPr lang="en-IN" dirty="0"/>
                        <a:t>Internet 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Fiber optic = high churn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Address service quality &amp; pricing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55203"/>
                  </a:ext>
                </a:extLst>
              </a:tr>
              <a:tr h="446109">
                <a:tc>
                  <a:txBody>
                    <a:bodyPr/>
                    <a:lstStyle/>
                    <a:p>
                      <a:r>
                        <a:rPr lang="en-IN" dirty="0"/>
                        <a:t>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tech support = high churn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Offer free/discounted support packages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366801"/>
                  </a:ext>
                </a:extLst>
              </a:tr>
              <a:tr h="637299">
                <a:tc>
                  <a:txBody>
                    <a:bodyPr/>
                    <a:lstStyle/>
                    <a:p>
                      <a:r>
                        <a:rPr lang="en-IN" dirty="0"/>
                        <a:t>Payment &amp;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Electronic check = high churn </a:t>
                      </a:r>
                    </a:p>
                    <a:p>
                      <a:r>
                        <a:rPr lang="en-US" dirty="0"/>
                        <a:t>Retained customers = high total charges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Encourage credit card/auto-pay &amp; Retention = profitability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762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93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711F-E684-3F20-1B94-69BD3C87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861EF-0FD5-FC0E-12A0-FD8A67873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Analyze patterns and trends in customer behavior.</a:t>
            </a:r>
          </a:p>
          <a:p>
            <a:endParaRPr lang="en-US" dirty="0"/>
          </a:p>
          <a:p>
            <a:r>
              <a:rPr lang="en-US" dirty="0"/>
              <a:t>Identify major reasons behind customer churn.</a:t>
            </a:r>
          </a:p>
          <a:p>
            <a:endParaRPr lang="en-US" dirty="0"/>
          </a:p>
          <a:p>
            <a:r>
              <a:rPr lang="en-US" dirty="0"/>
              <a:t>Measure the revenue impact of churn.</a:t>
            </a:r>
          </a:p>
          <a:p>
            <a:endParaRPr lang="en-US" dirty="0"/>
          </a:p>
          <a:p>
            <a:r>
              <a:rPr lang="en-US" dirty="0"/>
              <a:t>Suggest business strategies for improving retention.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4746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BA3F-EDD0-124C-BB6A-EBE74DD7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recommendations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E55AD-B8E0-C77A-C284-F13EF12F0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After analyzing all visuals and metrics, it’s clear that customer churn is primarily driven by contract length, technical support availability, and payment experience, not demographics.</a:t>
            </a:r>
          </a:p>
          <a:p>
            <a:r>
              <a:rPr lang="en-US" dirty="0"/>
              <a:t>By focusing on early engagement, loyalty programs, and service improvements, the company can significantly reduce churn and protect revenue.</a:t>
            </a:r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1. Focus on early retention: Target customers in their first 12 months with welcome offers and engagement campaigns.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2. Encourage long-term contracts: Provide discounts or benefits for switching from month-to-month to yearly contracts.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3. Improve service experience: Address dissatisfaction with fiber optic services and support quality.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4. Optimize payment systems: Promote convenient payment methods and discourage electronic check usage.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5. Use churn risk insights: Prioritize outreach to high-risk customers for retention offers.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610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4B12-559A-7E5C-3A7A-A5C373B5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A0706D-87D6-BA5F-940B-82B16DF93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Regards,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Bathula Venu Gopal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195642-D5CE-44FE-D2EF-6E5DF92AD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0425" y="1203649"/>
            <a:ext cx="10673142" cy="3215951"/>
          </a:xfrm>
        </p:spPr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F3286AD4-0522-A13D-0D1E-E453C7B3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41440"/>
            <a:ext cx="4876800" cy="347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03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6B84-4E32-7B71-D46D-E5B5A2E4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areas of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9AF-E9FF-8E69-679E-3003B0011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1. Customer Demographics – Understand churn by gender, age, and tenure.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2. Service Subscription – Study churn based on phone, internet, and multiple services.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3. Contract &amp; Billing Insights – Explore how payment methods and contract types influence churn.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4. Customer Account &amp; Support – Examine how customer support, tech services, and AI churn risk affect retention.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314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7F6E-B5C2-78E1-470A-22A567D8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044820" cy="454090"/>
          </a:xfrm>
        </p:spPr>
        <p:txBody>
          <a:bodyPr>
            <a:normAutofit/>
          </a:bodyPr>
          <a:lstStyle/>
          <a:p>
            <a:r>
              <a:rPr lang="en-IN" sz="1600" b="1" u="sng" dirty="0"/>
              <a:t>Customer Demographics Analysis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0CD5A6A-1CB7-F7FF-8171-63997DD2F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073304"/>
            <a:ext cx="6510337" cy="281775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AA2AD4-189F-E4BE-00E1-ACB817C40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83363"/>
            <a:ext cx="4114800" cy="4035321"/>
          </a:xfrm>
        </p:spPr>
        <p:txBody>
          <a:bodyPr/>
          <a:lstStyle/>
          <a:p>
            <a:r>
              <a:rPr lang="en-IN" sz="1800" b="1" u="sng" dirty="0"/>
              <a:t>Customer Overview by Gender</a:t>
            </a:r>
            <a:endParaRPr lang="en-US" sz="1800" b="1" u="sng" dirty="0"/>
          </a:p>
          <a:p>
            <a:r>
              <a:rPr lang="en-US" b="1" u="sng" dirty="0"/>
              <a:t>Visual Placeholder:</a:t>
            </a:r>
          </a:p>
          <a:p>
            <a:pPr algn="just"/>
            <a:r>
              <a:rPr lang="en-US" dirty="0"/>
              <a:t> Donut Chart showing churn rate by Gender</a:t>
            </a:r>
          </a:p>
          <a:p>
            <a:pPr algn="just"/>
            <a:r>
              <a:rPr lang="en-US" dirty="0"/>
              <a:t>Legend: Gender</a:t>
            </a:r>
          </a:p>
          <a:p>
            <a:pPr algn="just"/>
            <a:r>
              <a:rPr lang="en-US" dirty="0"/>
              <a:t>Values: Count of Customer ID</a:t>
            </a:r>
          </a:p>
          <a:p>
            <a:endParaRPr lang="en-US" dirty="0"/>
          </a:p>
          <a:p>
            <a:pPr>
              <a:defRPr b="1"/>
            </a:pPr>
            <a:r>
              <a:rPr lang="en-US" u="sng" dirty="0"/>
              <a:t>Interpretation:</a:t>
            </a:r>
          </a:p>
          <a:p>
            <a:pPr algn="just">
              <a:defRPr sz="1200"/>
            </a:pPr>
            <a:r>
              <a:rPr lang="en-US" sz="1400" dirty="0"/>
              <a:t>Churn rates are nearly equal across genders — gender has minimal impact on churn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847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13ECE-C3FC-954F-E5AE-C050A5E3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500743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Churn Rate by Senior Citizen</a:t>
            </a:r>
            <a:endParaRPr lang="en-IN" sz="20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1E8380-7B2D-66EC-5696-A98E317BC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17384"/>
            <a:ext cx="6510337" cy="27295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D9FE8-898C-02D7-5154-D6B028168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02024"/>
            <a:ext cx="4114800" cy="4320073"/>
          </a:xfrm>
        </p:spPr>
        <p:txBody>
          <a:bodyPr>
            <a:normAutofit/>
          </a:bodyPr>
          <a:lstStyle/>
          <a:p>
            <a:r>
              <a:rPr lang="en-US" sz="1800" b="1" u="sng" dirty="0"/>
              <a:t>Visual Placeholder: </a:t>
            </a:r>
          </a:p>
          <a:p>
            <a:r>
              <a:rPr lang="en-US" dirty="0"/>
              <a:t>Clustered Column Chart showing churn by Senior Citizen (Yes/No)</a:t>
            </a:r>
          </a:p>
          <a:p>
            <a:r>
              <a:rPr lang="en-US" dirty="0"/>
              <a:t>Rows: Senior Label</a:t>
            </a:r>
          </a:p>
          <a:p>
            <a:r>
              <a:rPr lang="en-US" dirty="0"/>
              <a:t>Values: Global(total) Churn Rate</a:t>
            </a:r>
          </a:p>
          <a:p>
            <a:pPr>
              <a:defRPr b="1"/>
            </a:pPr>
            <a:r>
              <a:rPr lang="en-US" sz="1800" u="sng" dirty="0"/>
              <a:t>Interpretation</a:t>
            </a:r>
            <a:r>
              <a:rPr lang="en-US" u="sng" dirty="0"/>
              <a:t>:</a:t>
            </a:r>
          </a:p>
          <a:p>
            <a:pPr>
              <a:defRPr sz="1200"/>
            </a:pPr>
            <a:r>
              <a:rPr lang="en-US" sz="1800" dirty="0"/>
              <a:t>Senior citizens show higher churn — retention offers may help reduce churn.</a:t>
            </a:r>
          </a:p>
          <a:p>
            <a:pPr>
              <a:defRPr sz="1200"/>
            </a:pPr>
            <a:r>
              <a:rPr lang="en-US" sz="1800" b="1" dirty="0"/>
              <a:t>Global Churn Rate:</a:t>
            </a:r>
          </a:p>
          <a:p>
            <a:pPr>
              <a:defRPr sz="1200"/>
            </a:pPr>
            <a:r>
              <a:rPr lang="en-US" sz="1800" dirty="0"/>
              <a:t>Senior-Citizen : 41.7%</a:t>
            </a:r>
          </a:p>
          <a:p>
            <a:pPr>
              <a:defRPr sz="1200"/>
            </a:pPr>
            <a:r>
              <a:rPr lang="en-US" sz="1800" dirty="0"/>
              <a:t>Non-Senior : 23.7%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5277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23B6B8-619B-D147-4860-C5FD9897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454090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Churn Distribution by Tenure Range</a:t>
            </a:r>
            <a:endParaRPr lang="en-IN" sz="1600" b="1" u="sng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1523B40-4326-9DB7-B318-DED3EFC04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098735"/>
            <a:ext cx="6510337" cy="2766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E70B5B-BEB2-6A2F-0C34-A46C774F2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27381"/>
            <a:ext cx="4114800" cy="4091304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Visual Placeholder:</a:t>
            </a:r>
          </a:p>
          <a:p>
            <a:r>
              <a:rPr lang="en-US" dirty="0"/>
              <a:t>Clustered Column Chart with various tenure ranges.</a:t>
            </a:r>
          </a:p>
          <a:p>
            <a:endParaRPr lang="en-US" dirty="0"/>
          </a:p>
          <a:p>
            <a:r>
              <a:rPr lang="en-IN" sz="2300" b="1" u="sng" dirty="0"/>
              <a:t>Interpretation: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Customers who are new (0–12 months tenure) have the highest churn rate.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As tenure increases, the churn rate drops significantly.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Long-term customers (48+ months) are much more loyal.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This creates a clear downward trend — churn decreases as tenure increases.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2203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1626-9049-477A-7A78-0C31BCC8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379445"/>
          </a:xfrm>
        </p:spPr>
        <p:txBody>
          <a:bodyPr>
            <a:normAutofit/>
          </a:bodyPr>
          <a:lstStyle/>
          <a:p>
            <a:r>
              <a:rPr lang="en-US" sz="1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Churn Rate Across Tenure Segments</a:t>
            </a:r>
            <a:endParaRPr lang="en-IN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FFFD9D-8121-8649-20E3-3DBDAD21A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097040"/>
            <a:ext cx="6510337" cy="277028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5AC6B-8489-6B5A-2224-8C1D1F8F7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024743"/>
            <a:ext cx="4114800" cy="4193941"/>
          </a:xfrm>
        </p:spPr>
        <p:txBody>
          <a:bodyPr/>
          <a:lstStyle/>
          <a:p>
            <a:r>
              <a:rPr lang="en-US" b="1" u="sng" dirty="0"/>
              <a:t>Visual Placeholder:</a:t>
            </a:r>
          </a:p>
          <a:p>
            <a:r>
              <a:rPr lang="en-US" dirty="0"/>
              <a:t>Clustered Column Chart with various tenure ranges.</a:t>
            </a:r>
          </a:p>
          <a:p>
            <a:r>
              <a:rPr lang="en-US" sz="1800" b="1" u="sng" dirty="0"/>
              <a:t>Interpretation: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 The company should focus retention efforts on new customers, as they are the most at risk of churning.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 This could include onboarding support, early engagement, or introductory offers to improve stickiness.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405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CBAD-CC01-3787-D61F-A85CC4CB0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622041"/>
          </a:xfrm>
        </p:spPr>
        <p:txBody>
          <a:bodyPr>
            <a:normAutofit/>
          </a:bodyPr>
          <a:lstStyle/>
          <a:p>
            <a:r>
              <a:rPr lang="en-US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Monthly Billing Trends by Customer Tenure</a:t>
            </a:r>
            <a:endParaRPr lang="en-IN"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367BE2-226A-E407-95DE-AF1DE240C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073304"/>
            <a:ext cx="6510337" cy="2817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F52BB-520C-494A-071D-A0CB34B8D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46041"/>
            <a:ext cx="4114800" cy="407264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Visual Placeholder:</a:t>
            </a:r>
          </a:p>
          <a:p>
            <a:r>
              <a:rPr lang="en-US" dirty="0"/>
              <a:t>Line Chart with various tenure ranges or tenure months.</a:t>
            </a:r>
          </a:p>
          <a:p>
            <a:r>
              <a:rPr lang="en-US" b="1" u="sng" dirty="0"/>
              <a:t>Interpretation: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Some mid-tenure groups (e.g., 13–24 or 25–36 months) may have slightly higher average charges than the earliest tenure group, but the trend is not strictly upward.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There isn’t a strong correlation between tenure and monthly charges.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While some new customers pay less and mid-tenure customers slightly more, higher tenure does not necessarily mean higher monthly charges.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46018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482</TotalTime>
  <Words>2494</Words>
  <Application>Microsoft Office PowerPoint</Application>
  <PresentationFormat>Widescreen</PresentationFormat>
  <Paragraphs>266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</vt:lpstr>
      <vt:lpstr>Vapor Trail</vt:lpstr>
      <vt:lpstr>POWER BI PROJECT</vt:lpstr>
      <vt:lpstr>Project introduction</vt:lpstr>
      <vt:lpstr>Objective</vt:lpstr>
      <vt:lpstr>Key areas of analysis</vt:lpstr>
      <vt:lpstr>Customer Demographics Analysis</vt:lpstr>
      <vt:lpstr>Churn Rate by Senior Citizen</vt:lpstr>
      <vt:lpstr>Churn Distribution by Tenure Range</vt:lpstr>
      <vt:lpstr>Customer Churn Rate Across Tenure Segments</vt:lpstr>
      <vt:lpstr>Analysis of Monthly Billing Trends by Customer Tenure</vt:lpstr>
      <vt:lpstr>Gender, Tenure and Monthly Charges</vt:lpstr>
      <vt:lpstr>key customer metrics</vt:lpstr>
      <vt:lpstr>Service Subscription Analysis</vt:lpstr>
      <vt:lpstr>Customer Churn Rate Across Internet Services</vt:lpstr>
      <vt:lpstr>Add-on Services Used by Churned Customers</vt:lpstr>
      <vt:lpstr>Service Count vs Churn: Customer Breakdown</vt:lpstr>
      <vt:lpstr>Churn Rate -Top 15 Service Combination.</vt:lpstr>
      <vt:lpstr>Internet Service-Customers &amp; churn</vt:lpstr>
      <vt:lpstr>Impact of Contract Duration on Churn and Customer Base</vt:lpstr>
      <vt:lpstr>Payment Method-wise Analysis of Total Customers and Churn Rate</vt:lpstr>
      <vt:lpstr>Contract Type-wise Average Total Charge</vt:lpstr>
      <vt:lpstr>Average Monthly Charges and Churn Analysis by Payment Method</vt:lpstr>
      <vt:lpstr>Churn Rate and Customer Distribution by Paperless Billing</vt:lpstr>
      <vt:lpstr>Impact of Contract Duration on Customer Tenure</vt:lpstr>
      <vt:lpstr>Factors Influencing Customer Churn</vt:lpstr>
      <vt:lpstr>High-Risk Customer Segments for Churn</vt:lpstr>
      <vt:lpstr>Churn Revenue Comparison</vt:lpstr>
      <vt:lpstr>Distribution of AI-Generated Churn Risk Scores</vt:lpstr>
      <vt:lpstr>Churn concentration across segments</vt:lpstr>
      <vt:lpstr>Overall Analysis</vt:lpstr>
      <vt:lpstr>Business recommendations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venu bathula</dc:creator>
  <cp:lastModifiedBy>venu bathula</cp:lastModifiedBy>
  <cp:revision>2</cp:revision>
  <dcterms:created xsi:type="dcterms:W3CDTF">2025-10-14T11:38:06Z</dcterms:created>
  <dcterms:modified xsi:type="dcterms:W3CDTF">2025-10-15T08:09:25Z</dcterms:modified>
</cp:coreProperties>
</file>